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4"/>
  </p:notesMasterIdLst>
  <p:sldIdLst>
    <p:sldId id="306" r:id="rId5"/>
    <p:sldId id="294" r:id="rId6"/>
    <p:sldId id="295" r:id="rId7"/>
    <p:sldId id="310" r:id="rId8"/>
    <p:sldId id="313" r:id="rId9"/>
    <p:sldId id="304" r:id="rId10"/>
    <p:sldId id="305" r:id="rId11"/>
    <p:sldId id="311" r:id="rId12"/>
    <p:sldId id="31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76" d="100"/>
          <a:sy n="76" d="100"/>
        </p:scale>
        <p:origin x="260" y="6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a:t>Journey ppt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Sai Gowtham Tammineni</a:t>
            </a:r>
          </a:p>
        </p:txBody>
      </p:sp>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Day-1</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2</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7DB43288-D38E-B503-EBEC-B00C2B9B8ADD}"/>
              </a:ext>
            </a:extLst>
          </p:cNvPr>
          <p:cNvSpPr>
            <a:spLocks noGrp="1"/>
          </p:cNvSpPr>
          <p:nvPr>
            <p:ph idx="1"/>
          </p:nvPr>
        </p:nvSpPr>
        <p:spPr/>
        <p:txBody>
          <a:bodyPr>
            <a:normAutofit/>
          </a:bodyPr>
          <a:lstStyle/>
          <a:p>
            <a:pPr marL="0" indent="0">
              <a:buNone/>
            </a:pPr>
            <a:r>
              <a:rPr lang="en-US" sz="1400" dirty="0"/>
              <a:t>THE .NET FRAMEWORK</a:t>
            </a:r>
          </a:p>
          <a:p>
            <a:pPr marL="0" indent="0">
              <a:buNone/>
            </a:pPr>
            <a:r>
              <a:rPr lang="en-US" sz="1400" dirty="0"/>
              <a:t>Common language runtime (CLR)</a:t>
            </a:r>
          </a:p>
          <a:p>
            <a:pPr marL="0" indent="0">
              <a:buNone/>
            </a:pPr>
            <a:r>
              <a:rPr lang="en-US" sz="1400" dirty="0"/>
              <a:t>CLR is an Execution Engine.</a:t>
            </a:r>
          </a:p>
          <a:p>
            <a:pPr marL="0" indent="0">
              <a:buNone/>
            </a:pPr>
            <a:r>
              <a:rPr lang="en-US" sz="1400" dirty="0"/>
              <a:t>source code(</a:t>
            </a:r>
            <a:r>
              <a:rPr lang="en-US" sz="1400" dirty="0" err="1"/>
              <a:t>c++</a:t>
            </a:r>
            <a:r>
              <a:rPr lang="en-US" sz="1400" dirty="0"/>
              <a:t>/</a:t>
            </a:r>
            <a:r>
              <a:rPr lang="en-US" sz="1400" dirty="0" err="1"/>
              <a:t>c#</a:t>
            </a:r>
            <a:r>
              <a:rPr lang="en-US" sz="1400" dirty="0"/>
              <a:t> any </a:t>
            </a:r>
            <a:r>
              <a:rPr lang="en-US" sz="1400" dirty="0" err="1"/>
              <a:t>.net</a:t>
            </a:r>
            <a:r>
              <a:rPr lang="en-US" sz="1400" dirty="0"/>
              <a:t> languages) – compiler – assembly(DLL of EXE).</a:t>
            </a:r>
          </a:p>
          <a:p>
            <a:pPr marL="0" indent="0">
              <a:buNone/>
            </a:pPr>
            <a:r>
              <a:rPr lang="en-US" sz="1400" dirty="0"/>
              <a:t>Jit Compiler – refers the IL complies it into Native code.</a:t>
            </a:r>
          </a:p>
          <a:p>
            <a:pPr marL="0" indent="0">
              <a:buNone/>
            </a:pPr>
            <a:r>
              <a:rPr lang="en-US" sz="1400" dirty="0"/>
              <a:t>CL refers the Metadata and created a layout of memory to run the program.</a:t>
            </a:r>
          </a:p>
          <a:p>
            <a:pPr marL="0" indent="0">
              <a:buNone/>
            </a:pPr>
            <a:r>
              <a:rPr lang="en-US" sz="1400" dirty="0"/>
              <a:t>Base Class Library</a:t>
            </a:r>
          </a:p>
          <a:p>
            <a:pPr marL="0" indent="0">
              <a:buNone/>
            </a:pPr>
            <a:r>
              <a:rPr lang="en-US" sz="1400" dirty="0"/>
              <a:t>Set of classes.</a:t>
            </a:r>
          </a:p>
          <a:p>
            <a:pPr marL="0" indent="0">
              <a:buNone/>
            </a:pPr>
            <a:r>
              <a:rPr lang="en-US" sz="1400" dirty="0"/>
              <a:t>Common repository of classes that every </a:t>
            </a:r>
            <a:r>
              <a:rPr lang="en-US" sz="1400" dirty="0" err="1"/>
              <a:t>.net</a:t>
            </a:r>
            <a:r>
              <a:rPr lang="en-US" sz="1400" dirty="0"/>
              <a:t> language refer to.</a:t>
            </a:r>
          </a:p>
          <a:p>
            <a:pPr marL="0" indent="0">
              <a:buNone/>
            </a:pPr>
            <a:r>
              <a:rPr lang="en-US" sz="1400" dirty="0"/>
              <a:t>ASP.NET: Web services and web forms, windows Forms</a:t>
            </a:r>
          </a:p>
          <a:p>
            <a:pPr marL="0" indent="0">
              <a:buNone/>
            </a:pPr>
            <a:r>
              <a:rPr lang="en-US" sz="1400" dirty="0"/>
              <a:t>Common Language Specification</a:t>
            </a:r>
          </a:p>
          <a:p>
            <a:pPr marL="0" indent="0">
              <a:buNone/>
            </a:pPr>
            <a:r>
              <a:rPr lang="en-US" sz="1400" dirty="0"/>
              <a:t>VB C++ C# Jscript </a:t>
            </a:r>
          </a:p>
          <a:p>
            <a:pPr marL="0" indent="0">
              <a:buNone/>
            </a:pPr>
            <a:endParaRPr lang="en-US" sz="1400" dirty="0"/>
          </a:p>
        </p:txBody>
      </p:sp>
    </p:spTree>
    <p:extLst>
      <p:ext uri="{BB962C8B-B14F-4D97-AF65-F5344CB8AC3E}">
        <p14:creationId xmlns:p14="http://schemas.microsoft.com/office/powerpoint/2010/main" val="78391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771088" y="136525"/>
            <a:ext cx="10515600" cy="1325563"/>
          </a:xfrm>
        </p:spPr>
        <p:txBody>
          <a:bodyPr>
            <a:normAutofit/>
          </a:bodyPr>
          <a:lstStyle/>
          <a:p>
            <a:r>
              <a:rPr lang="en-US" dirty="0"/>
              <a:t>Day 2</a:t>
            </a:r>
            <a:endParaRPr lang="en-US" sz="5400"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3</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E2E8DF1-6FF5-B555-2858-15EEDCBE98F6}"/>
              </a:ext>
            </a:extLst>
          </p:cNvPr>
          <p:cNvSpPr>
            <a:spLocks noGrp="1"/>
          </p:cNvSpPr>
          <p:nvPr>
            <p:ph idx="1"/>
          </p:nvPr>
        </p:nvSpPr>
        <p:spPr>
          <a:xfrm>
            <a:off x="838200" y="1461136"/>
            <a:ext cx="10515600" cy="4351338"/>
          </a:xfrm>
        </p:spPr>
        <p:txBody>
          <a:bodyPr>
            <a:normAutofit lnSpcReduction="10000"/>
          </a:bodyPr>
          <a:lstStyle/>
          <a:p>
            <a:pPr marL="0" indent="0">
              <a:buNone/>
            </a:pPr>
            <a:r>
              <a:rPr lang="en-US" sz="1400" dirty="0" err="1"/>
              <a:t>microsoft</a:t>
            </a:r>
            <a:r>
              <a:rPr lang="en-US" sz="1400" dirty="0"/>
              <a:t> uses </a:t>
            </a:r>
            <a:r>
              <a:rPr lang="en-US" sz="1400" dirty="0" err="1"/>
              <a:t>Pascel</a:t>
            </a:r>
            <a:r>
              <a:rPr lang="en-US" sz="1400" dirty="0"/>
              <a:t> casing</a:t>
            </a:r>
          </a:p>
          <a:p>
            <a:pPr marL="0" indent="0">
              <a:buNone/>
            </a:pPr>
            <a:r>
              <a:rPr lang="en-US" sz="1400" dirty="0"/>
              <a:t>System&gt;&gt;</a:t>
            </a:r>
            <a:r>
              <a:rPr lang="en-US" sz="1400" dirty="0" err="1"/>
              <a:t>NameSpace</a:t>
            </a:r>
            <a:r>
              <a:rPr lang="en-US" sz="1400" dirty="0"/>
              <a:t>&gt;&gt;Class&gt;&gt;</a:t>
            </a:r>
            <a:r>
              <a:rPr lang="en-US" sz="1400" dirty="0" err="1"/>
              <a:t>fields,properties,methods</a:t>
            </a:r>
            <a:r>
              <a:rPr lang="en-US" sz="1400" dirty="0"/>
              <a:t>.</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Properties are special type of methods that help to set and get fields.</a:t>
            </a:r>
          </a:p>
          <a:p>
            <a:pPr marL="0" indent="0">
              <a:buNone/>
            </a:pPr>
            <a:r>
              <a:rPr lang="en-US" sz="1400" dirty="0"/>
              <a:t>Index is a property that can be associated with more than one field of same data type.</a:t>
            </a:r>
          </a:p>
          <a:p>
            <a:pPr marL="0" indent="0">
              <a:buNone/>
            </a:pPr>
            <a:r>
              <a:rPr lang="en-US" sz="1400" dirty="0"/>
              <a:t>Enum are fixed quantities that are defined in namespace scope.</a:t>
            </a:r>
          </a:p>
          <a:p>
            <a:pPr marL="0" indent="0">
              <a:buNone/>
            </a:pPr>
            <a:r>
              <a:rPr lang="en-US" sz="1400" dirty="0"/>
              <a:t>Abstract Class are the classes that cannot be instantized but can be inherited.</a:t>
            </a:r>
          </a:p>
          <a:p>
            <a:pPr marL="0" indent="0">
              <a:buNone/>
            </a:pPr>
            <a:r>
              <a:rPr lang="en-US" sz="1400" dirty="0"/>
              <a:t>Collection is a container in which objects of different data types can be stored.</a:t>
            </a:r>
          </a:p>
          <a:p>
            <a:pPr marL="0" indent="0">
              <a:buNone/>
            </a:pPr>
            <a:r>
              <a:rPr lang="en-US" sz="1400" dirty="0"/>
              <a:t>Generic container stores objects of different datatypes in which objects of same datatype are grouped. This gives </a:t>
            </a:r>
            <a:r>
              <a:rPr lang="en-US" sz="1400"/>
              <a:t>a performance boost. </a:t>
            </a:r>
            <a:endParaRPr lang="en-US" sz="1400" dirty="0"/>
          </a:p>
        </p:txBody>
      </p:sp>
      <p:pic>
        <p:nvPicPr>
          <p:cNvPr id="8" name="Picture 7" descr="A computer screen shot of a code&#10;&#10;Description automatically generated">
            <a:extLst>
              <a:ext uri="{FF2B5EF4-FFF2-40B4-BE49-F238E27FC236}">
                <a16:creationId xmlns:a16="http://schemas.microsoft.com/office/drawing/2014/main" id="{5D554CAA-FCC1-6E7F-0C10-6B9BD93D9BA1}"/>
              </a:ext>
            </a:extLst>
          </p:cNvPr>
          <p:cNvPicPr>
            <a:picLocks noChangeAspect="1"/>
          </p:cNvPicPr>
          <p:nvPr/>
        </p:nvPicPr>
        <p:blipFill>
          <a:blip r:embed="rId2"/>
          <a:stretch>
            <a:fillRect/>
          </a:stretch>
        </p:blipFill>
        <p:spPr>
          <a:xfrm>
            <a:off x="838200" y="2138623"/>
            <a:ext cx="5694680" cy="1884738"/>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968725"/>
          </a:xfrm>
        </p:spPr>
        <p:txBody>
          <a:bodyPr>
            <a:normAutofit/>
          </a:bodyPr>
          <a:lstStyle/>
          <a:p>
            <a:r>
              <a:rPr lang="en-US" sz="5400" dirty="0"/>
              <a:t>Day 3</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019962" y="1197047"/>
            <a:ext cx="4549775" cy="625941"/>
          </a:xfrm>
        </p:spPr>
        <p:txBody>
          <a:bodyPr/>
          <a:lstStyle/>
          <a:p>
            <a:r>
              <a:rPr lang="en-US" dirty="0"/>
              <a:t>Interfaces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019962" y="1822988"/>
            <a:ext cx="9214607" cy="4173728"/>
          </a:xfrm>
        </p:spPr>
        <p:txBody>
          <a:bodyPr>
            <a:normAutofit/>
          </a:bodyPr>
          <a:lstStyle/>
          <a:p>
            <a:pPr marL="0" indent="0">
              <a:buNone/>
            </a:pPr>
            <a:r>
              <a:rPr lang="en-US" sz="1400" dirty="0"/>
              <a:t>Similar to abstract class but it is only declared, only has properties and methods.</a:t>
            </a:r>
          </a:p>
          <a:p>
            <a:pPr marL="0" indent="0">
              <a:buNone/>
            </a:pPr>
            <a:r>
              <a:rPr lang="en-US" sz="1400" dirty="0"/>
              <a:t>Class which inherits interface should provide implementation for the everything that is declared in Interface.</a:t>
            </a:r>
          </a:p>
          <a:p>
            <a:pPr marL="0" indent="0">
              <a:buNone/>
            </a:pPr>
            <a:r>
              <a:rPr lang="en-US" sz="1400" dirty="0"/>
              <a:t>Interfaces </a:t>
            </a:r>
            <a:r>
              <a:rPr lang="en-US" sz="1400" dirty="0" err="1"/>
              <a:t>esposes</a:t>
            </a:r>
            <a:r>
              <a:rPr lang="en-US" sz="1400" dirty="0"/>
              <a:t> the </a:t>
            </a:r>
            <a:r>
              <a:rPr lang="en-US" sz="1400" dirty="0" err="1"/>
              <a:t>methodes</a:t>
            </a:r>
            <a:r>
              <a:rPr lang="en-US" sz="1400" dirty="0"/>
              <a:t> and properties exposed only in it through class</a:t>
            </a:r>
          </a:p>
          <a:p>
            <a:pPr marL="0" indent="0">
              <a:buNone/>
            </a:pPr>
            <a:r>
              <a:rPr lang="en-US" sz="1400" dirty="0" err="1"/>
              <a:t>Abstarct</a:t>
            </a:r>
            <a:r>
              <a:rPr lang="en-US" sz="1400" dirty="0"/>
              <a:t> class			Interface</a:t>
            </a:r>
          </a:p>
          <a:p>
            <a:pPr marL="0" indent="0">
              <a:buNone/>
            </a:pPr>
            <a:r>
              <a:rPr lang="en-US" sz="1400" dirty="0"/>
              <a:t>Default AS=private			default AS =public</a:t>
            </a:r>
          </a:p>
          <a:p>
            <a:pPr marL="0" indent="0">
              <a:buNone/>
            </a:pPr>
            <a:r>
              <a:rPr lang="en-US" sz="1400" dirty="0"/>
              <a:t>Can be inherited from only one class  	can be inherited from </a:t>
            </a:r>
            <a:r>
              <a:rPr lang="en-US" sz="1400"/>
              <a:t>multiple inheritances</a:t>
            </a:r>
            <a:endParaRPr lang="en-US" sz="1400" dirty="0"/>
          </a:p>
        </p:txBody>
      </p:sp>
    </p:spTree>
    <p:extLst>
      <p:ext uri="{BB962C8B-B14F-4D97-AF65-F5344CB8AC3E}">
        <p14:creationId xmlns:p14="http://schemas.microsoft.com/office/powerpoint/2010/main" val="312476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Custom">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D909BD3F-B240-4348-8BE3-67FDD68BA7A7}"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A67D12-FAB5-406C-9279-3EAA5A20A6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{84FFE0DF-C327-4456-AADC-C1CD8E69131E}tf89338750_win32</Template>
  <TotalTime>2243</TotalTime>
  <Words>514</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Univers</vt:lpstr>
      <vt:lpstr>Custom</vt:lpstr>
      <vt:lpstr>Journey ppt</vt:lpstr>
      <vt:lpstr>Day-1</vt:lpstr>
      <vt:lpstr>Day 2</vt:lpstr>
      <vt:lpstr>The way to get started is to quit talking and begin doing.</vt:lpstr>
      <vt:lpstr>Team</vt:lpstr>
      <vt:lpstr>Day 3</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ppt</dc:title>
  <dc:creator>Tammineni, Sai Gowtham SBOBNG-PTIY/BBF</dc:creator>
  <cp:lastModifiedBy>Tammineni, Sai Gowtham SBOBNG-PTIY/BBF</cp:lastModifiedBy>
  <cp:revision>6</cp:revision>
  <dcterms:created xsi:type="dcterms:W3CDTF">2023-08-29T06:29:41Z</dcterms:created>
  <dcterms:modified xsi:type="dcterms:W3CDTF">2023-09-01T11:09:07Z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